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63400-0133-4FDA-BFEF-49269960D0B8}" type="datetimeFigureOut">
              <a:rPr lang="fr-FR" smtClean="0"/>
              <a:t>03/10/2012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B510E-535A-4AE7-8D45-081422AB2A6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0780E01-1A4F-411E-A496-DF878AAB652F}" type="datetime1">
              <a:rPr lang="fr-FR" smtClean="0"/>
              <a:t>03/10/2012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D1E16-211D-4649-9460-A9C6C2BF6760}" type="datetime1">
              <a:rPr lang="fr-FR" smtClean="0"/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3B5-9397-4D56-B1BE-BD9D3C6659A0}" type="datetime1">
              <a:rPr lang="fr-FR" smtClean="0"/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5E69C3-CDCA-49B1-90F5-4757849E4231}" type="datetime1">
              <a:rPr lang="fr-FR" smtClean="0"/>
              <a:t>03/10/2012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E2A3B79-F36F-47AA-A233-3166F5A110E4}" type="datetime1">
              <a:rPr lang="fr-FR" smtClean="0"/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6B2D-93CF-4E52-B43D-C9A7A61E9B9F}" type="datetime1">
              <a:rPr lang="fr-FR" smtClean="0"/>
              <a:t>03/10/2012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914E6-AAA6-4208-9641-BD1C53F7783B}" type="datetime1">
              <a:rPr lang="fr-FR" smtClean="0"/>
              <a:t>03/10/2012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72F421-1D54-4928-B302-F46F8CBD1302}" type="datetime1">
              <a:rPr lang="fr-FR" smtClean="0"/>
              <a:t>03/10/2012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D0876-526D-44A1-979F-39A65F42065A}" type="datetime1">
              <a:rPr lang="fr-FR" smtClean="0"/>
              <a:t>03/10/2012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A6F762-73BA-4022-B885-10DF02A28C38}" type="datetime1">
              <a:rPr lang="fr-FR" smtClean="0"/>
              <a:t>03/10/2012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D8F4E1-AFEA-40E3-A9B1-DD5F9291584C}" type="datetime1">
              <a:rPr lang="fr-FR" smtClean="0"/>
              <a:t>03/10/2012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0C0A91-2F3F-4605-B942-D42733AE1561}" type="datetime1">
              <a:rPr lang="fr-FR" smtClean="0"/>
              <a:t>03/10/2012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ED1689-1802-4D40-86CF-37A258FB799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332656"/>
            <a:ext cx="6172200" cy="1894362"/>
          </a:xfrm>
        </p:spPr>
        <p:txBody>
          <a:bodyPr>
            <a:normAutofit/>
          </a:bodyPr>
          <a:lstStyle/>
          <a:p>
            <a:r>
              <a:rPr lang="fr-FR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Freestyle Script" pitchFamily="66" charset="0"/>
              </a:rPr>
              <a:t>Chapitre II</a:t>
            </a:r>
            <a:endParaRPr lang="fr-FR" sz="6600" dirty="0">
              <a:solidFill>
                <a:schemeClr val="accent2">
                  <a:lumMod val="60000"/>
                  <a:lumOff val="40000"/>
                </a:schemeClr>
              </a:solidFill>
              <a:latin typeface="Freestyle Script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55776" y="3068960"/>
            <a:ext cx="6192688" cy="2376264"/>
          </a:xfrm>
        </p:spPr>
        <p:txBody>
          <a:bodyPr>
            <a:normAutofit/>
          </a:bodyPr>
          <a:lstStyle/>
          <a:p>
            <a:r>
              <a:rPr lang="fr-FR" sz="4400" dirty="0" smtClean="0">
                <a:latin typeface="Snap ITC" pitchFamily="82" charset="0"/>
              </a:rPr>
              <a:t>Notion De Gestion De Bases De Données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1" indent="-342900" algn="l" rtl="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6"/>
            </a:pPr>
            <a:r>
              <a:rPr lang="fr-FR" sz="2400" b="1" u="sng" dirty="0">
                <a:solidFill>
                  <a:srgbClr val="00B050"/>
                </a:solidFill>
                <a:latin typeface="Matura MT Script Capitals" pitchFamily="66" charset="0"/>
              </a:rPr>
              <a:t>Sécurité De Fonctionnement</a:t>
            </a:r>
            <a:r>
              <a:rPr lang="fr-FR" sz="2400" dirty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  <a:br>
              <a:rPr lang="fr-FR" sz="2400" dirty="0">
                <a:solidFill>
                  <a:srgbClr val="00B050"/>
                </a:solidFill>
                <a:latin typeface="Matura MT Script Capitals" pitchFamily="66" charset="0"/>
              </a:rPr>
            </a:br>
            <a:endParaRPr lang="fr-FR" sz="2400" dirty="0">
              <a:solidFill>
                <a:srgbClr val="00B050"/>
              </a:solidFill>
              <a:latin typeface="Matura MT Script Capital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SGBD doit présenter des mécanismes </a:t>
            </a:r>
          </a:p>
          <a:p>
            <a:pPr>
              <a:buNone/>
            </a:pPr>
            <a:r>
              <a:rPr lang="fr-FR" dirty="0" smtClean="0"/>
              <a:t>permettant </a:t>
            </a:r>
            <a:r>
              <a:rPr lang="fr-FR" dirty="0" smtClean="0"/>
              <a:t>de remettre la base de données dans </a:t>
            </a:r>
          </a:p>
          <a:p>
            <a:pPr>
              <a:buNone/>
            </a:pPr>
            <a:r>
              <a:rPr lang="fr-FR" dirty="0" smtClean="0"/>
              <a:t>un </a:t>
            </a:r>
            <a:r>
              <a:rPr lang="fr-FR" dirty="0" smtClean="0"/>
              <a:t>état opérationnel en cas d’accident matériel ou </a:t>
            </a:r>
          </a:p>
          <a:p>
            <a:pPr>
              <a:buNone/>
            </a:pPr>
            <a:r>
              <a:rPr lang="fr-FR" dirty="0" smtClean="0"/>
              <a:t>logiciel</a:t>
            </a:r>
            <a:r>
              <a:rPr lang="fr-FR" dirty="0" smtClean="0"/>
              <a:t>. Ce mécanisme est assuré grâce à la </a:t>
            </a:r>
          </a:p>
          <a:p>
            <a:pPr>
              <a:buNone/>
            </a:pPr>
            <a:r>
              <a:rPr lang="fr-FR" dirty="0" smtClean="0"/>
              <a:t>journalistique </a:t>
            </a:r>
            <a:r>
              <a:rPr lang="fr-FR" dirty="0" smtClean="0"/>
              <a:t>des opérations réalisées sur la base </a:t>
            </a:r>
          </a:p>
          <a:p>
            <a:pPr>
              <a:buNone/>
            </a:pPr>
            <a:r>
              <a:rPr lang="fr-FR" dirty="0" smtClean="0"/>
              <a:t>et </a:t>
            </a:r>
            <a:r>
              <a:rPr lang="fr-FR" dirty="0" smtClean="0"/>
              <a:t>leur </a:t>
            </a:r>
            <a:r>
              <a:rPr lang="fr-FR" dirty="0" err="1" smtClean="0"/>
              <a:t>ré-exécution</a:t>
            </a:r>
            <a:r>
              <a:rPr lang="fr-FR" dirty="0" smtClean="0"/>
              <a:t>. Ce mécanisme est dit reprise </a:t>
            </a:r>
          </a:p>
          <a:p>
            <a:pPr>
              <a:buNone/>
            </a:pPr>
            <a:r>
              <a:rPr lang="fr-FR" dirty="0" smtClean="0"/>
              <a:t>après </a:t>
            </a:r>
            <a:r>
              <a:rPr lang="fr-FR" dirty="0" smtClean="0"/>
              <a:t>panne.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chemeClr val="tx1"/>
              </a:buClr>
              <a:buFont typeface="+mj-lt"/>
              <a:buAutoNum type="romanUcPeriod" startAt="4"/>
            </a:pP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Les Principaux SGBD</a:t>
            </a:r>
            <a: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  <a:t> :</a:t>
            </a:r>
            <a:b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</a:br>
            <a:endParaRPr lang="fr-FR" dirty="0">
              <a:solidFill>
                <a:srgbClr val="FF0000"/>
              </a:solidFill>
              <a:latin typeface="Jokerman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principaux systèmes de gestion de bases de </a:t>
            </a:r>
          </a:p>
          <a:p>
            <a:pPr>
              <a:buNone/>
            </a:pPr>
            <a:r>
              <a:rPr lang="fr-FR" dirty="0" smtClean="0"/>
              <a:t>données </a:t>
            </a:r>
            <a:r>
              <a:rPr lang="fr-FR" dirty="0" smtClean="0"/>
              <a:t>sont les suivants: 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Microsoft </a:t>
            </a:r>
            <a:r>
              <a:rPr lang="fr-FR" dirty="0" smtClean="0"/>
              <a:t>Access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err="1" smtClean="0"/>
              <a:t>Postgree</a:t>
            </a:r>
            <a:endParaRPr lang="fr-FR" dirty="0" smtClean="0"/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DB2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MySQL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Microsoft </a:t>
            </a:r>
            <a:r>
              <a:rPr lang="fr-FR" dirty="0" smtClean="0"/>
              <a:t>FoxPro </a:t>
            </a:r>
            <a:endParaRPr lang="fr-FR" dirty="0" smtClean="0"/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Oracle 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Sybase 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SQL </a:t>
            </a:r>
            <a:r>
              <a:rPr lang="fr-FR" dirty="0" smtClean="0"/>
              <a:t>Server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lvl="0" indent="-571500">
              <a:buClr>
                <a:schemeClr val="tx1"/>
              </a:buClr>
              <a:buFont typeface="+mj-lt"/>
              <a:buAutoNum type="romanUcPeriod" startAt="5"/>
            </a:pP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Cycle De Développement D’Un SGBD</a:t>
            </a:r>
            <a: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  <a:t> :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Durant la conception d’une base de données on </a:t>
            </a:r>
          </a:p>
          <a:p>
            <a:pPr>
              <a:buNone/>
            </a:pPr>
            <a:r>
              <a:rPr lang="fr-FR" dirty="0" smtClean="0"/>
              <a:t>distingue </a:t>
            </a:r>
            <a:r>
              <a:rPr lang="fr-FR" dirty="0" smtClean="0"/>
              <a:t>au moins trois niveaux de représentation </a:t>
            </a:r>
          </a:p>
          <a:p>
            <a:pPr>
              <a:buNone/>
            </a:pPr>
            <a:r>
              <a:rPr lang="fr-FR" dirty="0" smtClean="0"/>
              <a:t>de </a:t>
            </a:r>
            <a:r>
              <a:rPr lang="fr-FR" dirty="0" smtClean="0"/>
              <a:t>données :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12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996952"/>
            <a:ext cx="741682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859124" y="6121841"/>
            <a:ext cx="74257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e_AlMohanad"/>
                <a:ea typeface="Times New Roman" pitchFamily="18" charset="0"/>
                <a:cs typeface="Arial" pitchFamily="34" charset="0"/>
              </a:rPr>
              <a:t>Les niveaux de représentation selon l’architecture ANSI/SPARC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L’architecture </a:t>
            </a:r>
            <a:r>
              <a:rPr lang="fr-FR" dirty="0" err="1" smtClean="0"/>
              <a:t>Ansi</a:t>
            </a:r>
            <a:r>
              <a:rPr lang="fr-FR" dirty="0" smtClean="0"/>
              <a:t>-Sparc est l’architecture </a:t>
            </a:r>
          </a:p>
          <a:p>
            <a:pPr>
              <a:buNone/>
            </a:pPr>
            <a:r>
              <a:rPr lang="fr-FR" dirty="0" smtClean="0"/>
              <a:t>fondamentale </a:t>
            </a:r>
            <a:r>
              <a:rPr lang="fr-FR" dirty="0" smtClean="0"/>
              <a:t>sur laquelle reposent les SGBD </a:t>
            </a:r>
          </a:p>
          <a:p>
            <a:pPr>
              <a:buNone/>
            </a:pPr>
            <a:r>
              <a:rPr lang="fr-FR" dirty="0" smtClean="0"/>
              <a:t>modernes</a:t>
            </a:r>
            <a:r>
              <a:rPr lang="fr-FR" dirty="0" smtClean="0"/>
              <a:t>. Elle est divisée en trois niveaux: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Niveau </a:t>
            </a: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externe </a:t>
            </a:r>
            <a:r>
              <a:rPr lang="fr-FR" dirty="0" smtClean="0">
                <a:solidFill>
                  <a:srgbClr val="7030A0"/>
                </a:solidFill>
                <a:latin typeface="Curlz MT" pitchFamily="82" charset="0"/>
              </a:rPr>
              <a:t>:</a:t>
            </a:r>
            <a:r>
              <a:rPr lang="fr-FR" dirty="0" smtClean="0"/>
              <a:t>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Correspond </a:t>
            </a:r>
            <a:r>
              <a:rPr lang="fr-FR" dirty="0" smtClean="0"/>
              <a:t>aux différentes vues des utilisateurs. 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Niveau </a:t>
            </a: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conceptuel ou logique </a:t>
            </a:r>
            <a:r>
              <a:rPr lang="fr-FR" dirty="0" smtClean="0">
                <a:solidFill>
                  <a:srgbClr val="7030A0"/>
                </a:solidFill>
                <a:latin typeface="Curlz MT" pitchFamily="82" charset="0"/>
              </a:rPr>
              <a:t>: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endParaRPr lang="fr-F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fr-FR" dirty="0" smtClean="0"/>
              <a:t>D</a:t>
            </a:r>
            <a:r>
              <a:rPr lang="fr-FR" dirty="0" smtClean="0"/>
              <a:t>écrit </a:t>
            </a:r>
            <a:r>
              <a:rPr lang="fr-FR" dirty="0" smtClean="0"/>
              <a:t>la structure de la base indépendamment de </a:t>
            </a:r>
          </a:p>
          <a:p>
            <a:pPr>
              <a:buNone/>
            </a:pPr>
            <a:r>
              <a:rPr lang="fr-FR" dirty="0" smtClean="0"/>
              <a:t>son </a:t>
            </a:r>
            <a:r>
              <a:rPr lang="fr-FR" dirty="0" smtClean="0"/>
              <a:t>implantation.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Niveau </a:t>
            </a:r>
            <a:r>
              <a:rPr lang="fr-FR" b="1" u="sng" dirty="0" smtClean="0">
                <a:solidFill>
                  <a:srgbClr val="7030A0"/>
                </a:solidFill>
                <a:latin typeface="Curlz MT" pitchFamily="82" charset="0"/>
              </a:rPr>
              <a:t>interne ou physique </a:t>
            </a:r>
            <a:r>
              <a:rPr lang="fr-FR" dirty="0" smtClean="0">
                <a:solidFill>
                  <a:srgbClr val="7030A0"/>
                </a:solidFill>
                <a:latin typeface="Curlz MT" pitchFamily="82" charset="0"/>
              </a:rPr>
              <a:t>: </a:t>
            </a:r>
            <a:endParaRPr lang="fr-FR" dirty="0" smtClean="0">
              <a:solidFill>
                <a:srgbClr val="7030A0"/>
              </a:solidFill>
              <a:latin typeface="Curlz MT" pitchFamily="82" charset="0"/>
            </a:endParaRPr>
          </a:p>
          <a:p>
            <a:pPr>
              <a:buNone/>
            </a:pPr>
            <a:r>
              <a:rPr lang="fr-FR" dirty="0" smtClean="0"/>
              <a:t>Décrit </a:t>
            </a:r>
            <a:r>
              <a:rPr lang="fr-FR" dirty="0" smtClean="0"/>
              <a:t>le modèle de stockage des données et les </a:t>
            </a:r>
          </a:p>
          <a:p>
            <a:pPr>
              <a:buNone/>
            </a:pPr>
            <a:r>
              <a:rPr lang="fr-FR" dirty="0" smtClean="0"/>
              <a:t>fonctions </a:t>
            </a:r>
            <a:r>
              <a:rPr lang="fr-FR" dirty="0" smtClean="0"/>
              <a:t>d'accès aux données.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romanUcPeriod"/>
            </a:pP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Introduction</a:t>
            </a:r>
            <a: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  <a:t>: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Une base de données permet de regrouper </a:t>
            </a:r>
            <a:r>
              <a:rPr lang="fr-FR" dirty="0" smtClean="0"/>
              <a:t>des</a:t>
            </a:r>
          </a:p>
          <a:p>
            <a:pPr>
              <a:buNone/>
            </a:pPr>
            <a:r>
              <a:rPr lang="fr-FR" dirty="0" smtClean="0"/>
              <a:t>données </a:t>
            </a:r>
            <a:r>
              <a:rPr lang="fr-FR" dirty="0" smtClean="0"/>
              <a:t>au sein d'un même </a:t>
            </a:r>
            <a:r>
              <a:rPr lang="fr-FR" dirty="0" smtClean="0">
                <a:solidFill>
                  <a:schemeClr val="accent2"/>
                </a:solidFill>
              </a:rPr>
              <a:t>enregistrement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Pour contrôler </a:t>
            </a:r>
            <a:r>
              <a:rPr lang="fr-FR" dirty="0" smtClean="0"/>
              <a:t>les données </a:t>
            </a:r>
            <a:r>
              <a:rPr lang="fr-FR" dirty="0" smtClean="0"/>
              <a:t>et </a:t>
            </a:r>
            <a:r>
              <a:rPr lang="fr-FR" dirty="0" smtClean="0"/>
              <a:t>les </a:t>
            </a:r>
            <a:r>
              <a:rPr lang="fr-FR" dirty="0" smtClean="0"/>
              <a:t>utilisateurs</a:t>
            </a:r>
            <a:r>
              <a:rPr lang="fr-FR" dirty="0" smtClean="0"/>
              <a:t>, </a:t>
            </a:r>
            <a:r>
              <a:rPr lang="fr-FR" dirty="0" smtClean="0"/>
              <a:t>il y a </a:t>
            </a:r>
          </a:p>
          <a:p>
            <a:pPr>
              <a:buNone/>
            </a:pPr>
            <a:r>
              <a:rPr lang="fr-FR" dirty="0" smtClean="0"/>
              <a:t>un </a:t>
            </a:r>
            <a:r>
              <a:rPr lang="fr-FR" dirty="0" smtClean="0"/>
              <a:t>besoin d'un système de </a:t>
            </a:r>
            <a:r>
              <a:rPr lang="fr-FR" dirty="0" smtClean="0"/>
              <a:t>gestion. </a:t>
            </a:r>
            <a:r>
              <a:rPr lang="fr-FR" dirty="0" smtClean="0"/>
              <a:t>La gestion de la </a:t>
            </a:r>
          </a:p>
          <a:p>
            <a:pPr>
              <a:buNone/>
            </a:pPr>
            <a:r>
              <a:rPr lang="fr-FR" dirty="0" smtClean="0"/>
              <a:t>base </a:t>
            </a:r>
            <a:r>
              <a:rPr lang="fr-FR" dirty="0" smtClean="0"/>
              <a:t>de données </a:t>
            </a:r>
            <a:r>
              <a:rPr lang="fr-FR" dirty="0" smtClean="0"/>
              <a:t>se </a:t>
            </a:r>
            <a:r>
              <a:rPr lang="fr-FR" dirty="0" smtClean="0"/>
              <a:t>fait grâce à un système appelé </a:t>
            </a:r>
          </a:p>
          <a:p>
            <a:pPr>
              <a:buNone/>
            </a:pPr>
            <a:r>
              <a:rPr lang="fr-FR" dirty="0" smtClean="0">
                <a:solidFill>
                  <a:schemeClr val="accent2"/>
                </a:solidFill>
              </a:rPr>
              <a:t>SGBD</a:t>
            </a:r>
            <a:r>
              <a:rPr lang="fr-FR" dirty="0" smtClean="0"/>
              <a:t> (</a:t>
            </a:r>
            <a:r>
              <a:rPr lang="fr-FR" dirty="0" smtClean="0">
                <a:solidFill>
                  <a:schemeClr val="accent2"/>
                </a:solidFill>
              </a:rPr>
              <a:t>S</a:t>
            </a:r>
            <a:r>
              <a:rPr lang="fr-FR" dirty="0" smtClean="0"/>
              <a:t>ystème de </a:t>
            </a:r>
            <a:r>
              <a:rPr lang="fr-FR" dirty="0" smtClean="0">
                <a:solidFill>
                  <a:schemeClr val="accent2"/>
                </a:solidFill>
              </a:rPr>
              <a:t>G</a:t>
            </a:r>
            <a:r>
              <a:rPr lang="fr-FR" dirty="0" smtClean="0"/>
              <a:t>estion </a:t>
            </a:r>
            <a:r>
              <a:rPr lang="fr-FR" dirty="0" smtClean="0"/>
              <a:t>de </a:t>
            </a:r>
            <a:r>
              <a:rPr lang="fr-FR" dirty="0" smtClean="0">
                <a:solidFill>
                  <a:schemeClr val="accent2"/>
                </a:solidFill>
              </a:rPr>
              <a:t>Bases</a:t>
            </a:r>
            <a:r>
              <a:rPr lang="fr-FR" dirty="0" smtClean="0"/>
              <a:t> </a:t>
            </a:r>
            <a:r>
              <a:rPr lang="fr-FR" dirty="0" smtClean="0"/>
              <a:t>de </a:t>
            </a:r>
            <a:r>
              <a:rPr lang="fr-FR" dirty="0" smtClean="0">
                <a:solidFill>
                  <a:schemeClr val="accent2"/>
                </a:solidFill>
              </a:rPr>
              <a:t>D</a:t>
            </a:r>
            <a:r>
              <a:rPr lang="fr-FR" dirty="0" smtClean="0"/>
              <a:t>onnées).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86210"/>
          </a:xfrm>
        </p:spPr>
        <p:txBody>
          <a:bodyPr>
            <a:normAutofit/>
          </a:bodyPr>
          <a:lstStyle/>
          <a:p>
            <a:pPr marL="571500" lvl="0" indent="-571500">
              <a:buClr>
                <a:schemeClr val="tx1"/>
              </a:buClr>
              <a:buFont typeface="+mj-lt"/>
              <a:buAutoNum type="romanUcPeriod" startAt="2"/>
            </a:pP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Définition </a:t>
            </a: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D’un Système De Gestion De Bases De Données</a:t>
            </a:r>
            <a: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  <a:t> :</a:t>
            </a:r>
            <a:b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</a:br>
            <a:endParaRPr lang="fr-FR" dirty="0">
              <a:solidFill>
                <a:srgbClr val="FF0000"/>
              </a:solidFill>
              <a:latin typeface="Jokerman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Le </a:t>
            </a:r>
            <a:r>
              <a:rPr lang="fr-FR" dirty="0" smtClean="0"/>
              <a:t>SGBD est un ensemble de services (</a:t>
            </a:r>
            <a:r>
              <a:rPr lang="fr-FR" dirty="0" smtClean="0"/>
              <a:t>applications</a:t>
            </a:r>
          </a:p>
          <a:p>
            <a:pPr>
              <a:buNone/>
            </a:pPr>
            <a:r>
              <a:rPr lang="fr-FR" dirty="0" smtClean="0"/>
              <a:t>logicielles</a:t>
            </a:r>
            <a:r>
              <a:rPr lang="fr-FR" dirty="0" smtClean="0"/>
              <a:t>) permettant de gérer les bases de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données</a:t>
            </a:r>
            <a:r>
              <a:rPr lang="fr-FR" dirty="0" smtClean="0"/>
              <a:t>, c'est-à-dire: 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Permettre </a:t>
            </a:r>
            <a:r>
              <a:rPr lang="fr-FR" dirty="0" smtClean="0"/>
              <a:t>l'accès aux données de façon simple,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Autoriser </a:t>
            </a:r>
            <a:r>
              <a:rPr lang="fr-FR" dirty="0" smtClean="0"/>
              <a:t>un accès aux informations à de multiples utilisateurs,</a:t>
            </a:r>
          </a:p>
          <a:p>
            <a:pPr lvl="0"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Manipuler </a:t>
            </a:r>
            <a:r>
              <a:rPr lang="fr-FR" dirty="0" smtClean="0"/>
              <a:t>les données présentes dans la base de donnés (insertion, suppression, modification).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Un SGBD est composé de deux </a:t>
            </a:r>
            <a:r>
              <a:rPr lang="fr-FR" dirty="0" smtClean="0"/>
              <a:t>éléments</a:t>
            </a:r>
          </a:p>
          <a:p>
            <a:pPr>
              <a:buNone/>
            </a:pPr>
            <a:r>
              <a:rPr lang="fr-FR" dirty="0" smtClean="0"/>
              <a:t>principaux</a:t>
            </a:r>
            <a:r>
              <a:rPr lang="fr-FR" dirty="0" smtClean="0"/>
              <a:t> :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Le moteur</a:t>
            </a:r>
            <a:r>
              <a:rPr lang="fr-FR" dirty="0" smtClean="0"/>
              <a:t> : c’est la composante principale d’un SGBD. Il permet le stockage des informations sur un support physique et gère l'ordonnancement des informations.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L’interface</a:t>
            </a:r>
            <a:r>
              <a:rPr lang="fr-FR" dirty="0" smtClean="0"/>
              <a:t> : facilite la manipulation de la base de données par l’utilisateur.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4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89040"/>
            <a:ext cx="244827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rmAutofit/>
          </a:bodyPr>
          <a:lstStyle/>
          <a:p>
            <a:pPr marL="571500" lvl="0" indent="-571500">
              <a:buClr>
                <a:schemeClr val="tx1"/>
              </a:buClr>
              <a:buFont typeface="+mj-lt"/>
              <a:buAutoNum type="romanUcPeriod" startAt="3"/>
            </a:pP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Les </a:t>
            </a: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Fonctions D’un </a:t>
            </a:r>
            <a:r>
              <a:rPr lang="fr-FR" b="1" u="sng" dirty="0" smtClean="0">
                <a:solidFill>
                  <a:srgbClr val="FF0000"/>
                </a:solidFill>
                <a:latin typeface="Jokerman" pitchFamily="82" charset="0"/>
              </a:rPr>
              <a:t>Système De Gestion De Bases De Données</a:t>
            </a:r>
            <a: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  <a:t> :</a:t>
            </a:r>
            <a:br>
              <a:rPr lang="fr-FR" b="1" dirty="0" smtClean="0">
                <a:solidFill>
                  <a:srgbClr val="FF0000"/>
                </a:solidFill>
                <a:latin typeface="Jokerman" pitchFamily="82" charset="0"/>
              </a:rPr>
            </a:br>
            <a:endParaRPr lang="fr-FR" dirty="0">
              <a:solidFill>
                <a:srgbClr val="FF0000"/>
              </a:solidFill>
              <a:latin typeface="Jokerman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467600" cy="4629128"/>
          </a:xfrm>
        </p:spPr>
        <p:txBody>
          <a:bodyPr/>
          <a:lstStyle/>
          <a:p>
            <a:pPr marL="822960" lvl="1" indent="-457200">
              <a:buClr>
                <a:srgbClr val="FF0000"/>
              </a:buClr>
              <a:buFont typeface="+mj-lt"/>
              <a:buAutoNum type="arabicPeriod"/>
            </a:pPr>
            <a:r>
              <a:rPr lang="fr-FR" sz="2400" b="1" u="sng" dirty="0" smtClean="0">
                <a:solidFill>
                  <a:srgbClr val="00B050"/>
                </a:solidFill>
                <a:latin typeface="Matura MT Script Capitals" pitchFamily="66" charset="0"/>
              </a:rPr>
              <a:t>Définitions </a:t>
            </a:r>
            <a:r>
              <a:rPr lang="fr-FR" sz="2400" b="1" u="sng" dirty="0" smtClean="0">
                <a:solidFill>
                  <a:srgbClr val="00B050"/>
                </a:solidFill>
                <a:latin typeface="Matura MT Script Capitals" pitchFamily="66" charset="0"/>
              </a:rPr>
              <a:t>De Données</a:t>
            </a:r>
            <a:r>
              <a:rPr lang="fr-FR" sz="2400" dirty="0" smtClean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</a:p>
          <a:p>
            <a:pPr>
              <a:buNone/>
            </a:pPr>
            <a:r>
              <a:rPr lang="fr-FR" dirty="0" smtClean="0"/>
              <a:t>Description des objets de la base de données </a:t>
            </a:r>
          </a:p>
          <a:p>
            <a:pPr>
              <a:buNone/>
            </a:pPr>
            <a:r>
              <a:rPr lang="fr-FR" dirty="0" smtClean="0"/>
              <a:t>(</a:t>
            </a:r>
            <a:r>
              <a:rPr lang="fr-FR" dirty="0" smtClean="0"/>
              <a:t>entités), leurs attributs, les liens (associations) et </a:t>
            </a:r>
          </a:p>
          <a:p>
            <a:pPr>
              <a:buNone/>
            </a:pPr>
            <a:r>
              <a:rPr lang="fr-FR" dirty="0" smtClean="0"/>
              <a:t>les </a:t>
            </a:r>
            <a:r>
              <a:rPr lang="fr-FR" dirty="0" smtClean="0"/>
              <a:t>contraintes sur les entités, les attributs ou les </a:t>
            </a:r>
          </a:p>
          <a:p>
            <a:pPr>
              <a:buNone/>
            </a:pPr>
            <a:r>
              <a:rPr lang="fr-FR" dirty="0" smtClean="0"/>
              <a:t>associations</a:t>
            </a:r>
            <a:r>
              <a:rPr lang="fr-FR" dirty="0" smtClean="0"/>
              <a:t>. Ces moyens constituent </a:t>
            </a:r>
            <a:r>
              <a:rPr lang="fr-FR" dirty="0" smtClean="0">
                <a:solidFill>
                  <a:schemeClr val="accent2"/>
                </a:solidFill>
              </a:rPr>
              <a:t>le langage de </a:t>
            </a:r>
          </a:p>
          <a:p>
            <a:pPr>
              <a:buNone/>
            </a:pPr>
            <a:r>
              <a:rPr lang="fr-FR" dirty="0" smtClean="0">
                <a:solidFill>
                  <a:schemeClr val="accent2"/>
                </a:solidFill>
              </a:rPr>
              <a:t>définition </a:t>
            </a:r>
            <a:r>
              <a:rPr lang="fr-FR" dirty="0" smtClean="0">
                <a:solidFill>
                  <a:schemeClr val="accent2"/>
                </a:solidFill>
              </a:rPr>
              <a:t>de données </a:t>
            </a:r>
            <a:r>
              <a:rPr lang="fr-FR" dirty="0" smtClean="0"/>
              <a:t>(</a:t>
            </a:r>
            <a:r>
              <a:rPr lang="fr-FR" dirty="0" smtClean="0">
                <a:solidFill>
                  <a:schemeClr val="accent2"/>
                </a:solidFill>
              </a:rPr>
              <a:t>LDD</a:t>
            </a:r>
            <a:r>
              <a:rPr lang="fr-FR" dirty="0" smtClean="0"/>
              <a:t>).</a:t>
            </a: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 </a:t>
            </a:r>
            <a:r>
              <a:rPr lang="fr-FR" dirty="0" smtClean="0">
                <a:solidFill>
                  <a:srgbClr val="7030A0"/>
                </a:solidFill>
              </a:rPr>
              <a:t>: </a:t>
            </a:r>
          </a:p>
          <a:p>
            <a:pPr>
              <a:buNone/>
            </a:pPr>
            <a:r>
              <a:rPr lang="fr-FR" u="sng" dirty="0" smtClean="0"/>
              <a:t>Création </a:t>
            </a:r>
            <a:r>
              <a:rPr lang="fr-FR" u="sng" dirty="0" smtClean="0"/>
              <a:t>des entités </a:t>
            </a:r>
            <a:r>
              <a:rPr lang="fr-FR" dirty="0" smtClean="0"/>
              <a:t>: élève, classe, professeur et </a:t>
            </a:r>
          </a:p>
          <a:p>
            <a:pPr>
              <a:buNone/>
            </a:pPr>
            <a:r>
              <a:rPr lang="fr-FR" dirty="0" smtClean="0"/>
              <a:t>matière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1" indent="-457200" algn="l" rtl="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2"/>
            </a:pPr>
            <a:r>
              <a:rPr lang="fr-FR" sz="2400" b="1" u="sng" dirty="0" smtClean="0">
                <a:solidFill>
                  <a:srgbClr val="00B050"/>
                </a:solidFill>
                <a:latin typeface="Matura MT Script Capitals" pitchFamily="66" charset="0"/>
              </a:rPr>
              <a:t>Manipulation Des Données</a:t>
            </a:r>
            <a:r>
              <a:rPr lang="fr-FR" sz="2400" b="1" dirty="0" smtClean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  <a:r>
              <a:rPr lang="fr-FR" sz="2400" dirty="0" smtClean="0">
                <a:solidFill>
                  <a:srgbClr val="00B050"/>
                </a:solidFill>
                <a:latin typeface="Matura MT Script Capitals" pitchFamily="66" charset="0"/>
              </a:rPr>
              <a:t/>
            </a:r>
            <a:br>
              <a:rPr lang="fr-FR" sz="2400" dirty="0" smtClean="0">
                <a:solidFill>
                  <a:srgbClr val="00B050"/>
                </a:solidFill>
                <a:latin typeface="Matura MT Script Capitals" pitchFamily="66" charset="0"/>
              </a:rPr>
            </a:br>
            <a:endParaRPr lang="fr-FR" dirty="0">
              <a:solidFill>
                <a:srgbClr val="00B050"/>
              </a:solidFill>
              <a:latin typeface="Matura MT Script Capital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Création</a:t>
            </a:r>
            <a:r>
              <a:rPr lang="fr-FR" dirty="0" smtClean="0"/>
              <a:t>, recherche et mises à jour de la structure </a:t>
            </a:r>
          </a:p>
          <a:p>
            <a:pPr>
              <a:buNone/>
            </a:pPr>
            <a:r>
              <a:rPr lang="fr-FR" dirty="0" smtClean="0"/>
              <a:t>de </a:t>
            </a:r>
            <a:r>
              <a:rPr lang="fr-FR" dirty="0" smtClean="0"/>
              <a:t>la base de données (modification, suppression, </a:t>
            </a:r>
          </a:p>
          <a:p>
            <a:pPr>
              <a:buNone/>
            </a:pPr>
            <a:r>
              <a:rPr lang="fr-FR" dirty="0" smtClean="0"/>
              <a:t>saisie </a:t>
            </a:r>
            <a:r>
              <a:rPr lang="fr-FR" dirty="0" smtClean="0"/>
              <a:t>de données). Ces moyens constituent </a:t>
            </a:r>
            <a:r>
              <a:rPr lang="fr-FR" dirty="0" smtClean="0"/>
              <a:t>le</a:t>
            </a:r>
          </a:p>
          <a:p>
            <a:pPr>
              <a:buNone/>
            </a:pPr>
            <a:r>
              <a:rPr lang="fr-FR" dirty="0" smtClean="0"/>
              <a:t>langage </a:t>
            </a:r>
            <a:r>
              <a:rPr lang="fr-FR" dirty="0" smtClean="0"/>
              <a:t>de manipulation de données (LMD</a:t>
            </a:r>
            <a:r>
              <a:rPr lang="fr-FR" dirty="0" smtClean="0"/>
              <a:t>).</a:t>
            </a: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 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Insérer un nouvel </a:t>
            </a:r>
            <a:r>
              <a:rPr lang="fr-FR" dirty="0" smtClean="0"/>
              <a:t>élève.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Modifier </a:t>
            </a:r>
            <a:r>
              <a:rPr lang="fr-FR" dirty="0" smtClean="0"/>
              <a:t>l’horaire d’une </a:t>
            </a:r>
            <a:r>
              <a:rPr lang="fr-FR" dirty="0" smtClean="0"/>
              <a:t>matière.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Supprimer </a:t>
            </a:r>
            <a:r>
              <a:rPr lang="fr-FR" dirty="0" smtClean="0"/>
              <a:t>une </a:t>
            </a:r>
            <a:r>
              <a:rPr lang="fr-FR" dirty="0" smtClean="0"/>
              <a:t>classe.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Rechercher </a:t>
            </a:r>
            <a:r>
              <a:rPr lang="fr-FR" dirty="0" smtClean="0"/>
              <a:t>le nombre d’élèves dans une classe.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1" indent="-457200" algn="l" rtl="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3"/>
            </a:pPr>
            <a:r>
              <a:rPr lang="fr-FR" sz="2400" b="1" u="sng" dirty="0" smtClean="0">
                <a:solidFill>
                  <a:srgbClr val="00B050"/>
                </a:solidFill>
                <a:latin typeface="Matura MT Script Capitals" pitchFamily="66" charset="0"/>
              </a:rPr>
              <a:t>Intégrité Des Données</a:t>
            </a:r>
            <a:r>
              <a:rPr lang="fr-FR" sz="2400" b="1" dirty="0" smtClean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  <a:r>
              <a:rPr lang="fr-FR" sz="2400" dirty="0" smtClean="0">
                <a:latin typeface="Matura MT Script Capitals" pitchFamily="66" charset="0"/>
              </a:rPr>
              <a:t/>
            </a:r>
            <a:br>
              <a:rPr lang="fr-FR" sz="2400" dirty="0" smtClean="0">
                <a:latin typeface="Matura MT Script Capitals" pitchFamily="66" charset="0"/>
              </a:rPr>
            </a:br>
            <a:endParaRPr lang="fr-FR" dirty="0">
              <a:latin typeface="Matura MT Script Capital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787208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Un </a:t>
            </a:r>
            <a:r>
              <a:rPr lang="fr-FR" dirty="0" smtClean="0"/>
              <a:t>des avantages des bases de données d’intégrer </a:t>
            </a:r>
          </a:p>
          <a:p>
            <a:pPr>
              <a:buNone/>
            </a:pPr>
            <a:r>
              <a:rPr lang="fr-FR" dirty="0" smtClean="0"/>
              <a:t>des </a:t>
            </a:r>
            <a:r>
              <a:rPr lang="fr-FR" dirty="0" smtClean="0"/>
              <a:t>contraintes que doivent vérifier les données à </a:t>
            </a:r>
          </a:p>
          <a:p>
            <a:pPr>
              <a:buNone/>
            </a:pPr>
            <a:r>
              <a:rPr lang="fr-FR" dirty="0" smtClean="0"/>
              <a:t>tout instant.</a:t>
            </a:r>
          </a:p>
          <a:p>
            <a:pPr>
              <a:buNone/>
            </a:pPr>
            <a:r>
              <a:rPr lang="fr-FR" dirty="0" smtClean="0"/>
              <a:t>Ceci </a:t>
            </a:r>
            <a:r>
              <a:rPr lang="fr-FR" dirty="0" smtClean="0"/>
              <a:t>est possible grâce à la notion de contraintes </a:t>
            </a:r>
          </a:p>
          <a:p>
            <a:pPr>
              <a:buNone/>
            </a:pPr>
            <a:r>
              <a:rPr lang="fr-FR" dirty="0" smtClean="0"/>
              <a:t>d’intégrité (doivent </a:t>
            </a:r>
            <a:r>
              <a:rPr lang="fr-FR" dirty="0" smtClean="0"/>
              <a:t>être </a:t>
            </a:r>
            <a:r>
              <a:rPr lang="fr-FR" dirty="0" smtClean="0"/>
              <a:t>vérifiées </a:t>
            </a:r>
            <a:r>
              <a:rPr lang="fr-FR" dirty="0" smtClean="0"/>
              <a:t>à tout moment </a:t>
            </a:r>
          </a:p>
          <a:p>
            <a:pPr>
              <a:buNone/>
            </a:pPr>
            <a:r>
              <a:rPr lang="fr-FR" dirty="0" smtClean="0"/>
              <a:t>par </a:t>
            </a:r>
            <a:r>
              <a:rPr lang="fr-FR" dirty="0" smtClean="0"/>
              <a:t>les données contenues </a:t>
            </a:r>
            <a:r>
              <a:rPr lang="fr-FR" dirty="0" smtClean="0"/>
              <a:t>dans </a:t>
            </a:r>
            <a:r>
              <a:rPr lang="fr-FR" dirty="0" smtClean="0"/>
              <a:t>la base </a:t>
            </a:r>
            <a:r>
              <a:rPr lang="fr-FR" dirty="0" smtClean="0"/>
              <a:t>de données</a:t>
            </a:r>
            <a:r>
              <a:rPr lang="fr-FR" dirty="0" smtClean="0"/>
              <a:t>). </a:t>
            </a:r>
            <a:endParaRPr lang="fr-FR" dirty="0" smtClean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 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Le nombre d’élèves dans chaque classe doit être inférieur à 30 (trente</a:t>
            </a:r>
            <a:r>
              <a:rPr lang="fr-FR" dirty="0" smtClean="0"/>
              <a:t>).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Chaque </a:t>
            </a:r>
            <a:r>
              <a:rPr lang="fr-FR" dirty="0" smtClean="0"/>
              <a:t>matière doit avoir au moins </a:t>
            </a:r>
            <a:r>
              <a:rPr lang="fr-FR" dirty="0" smtClean="0"/>
              <a:t>professeur.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Chaque </a:t>
            </a:r>
            <a:r>
              <a:rPr lang="fr-FR" dirty="0" smtClean="0"/>
              <a:t>élève doit avoir un nom et un prénom.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lvl="1" indent="-457200" algn="l" rtl="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4"/>
            </a:pPr>
            <a:r>
              <a:rPr lang="fr-FR" sz="2400" b="1" u="sng" dirty="0" smtClean="0">
                <a:solidFill>
                  <a:srgbClr val="00B050"/>
                </a:solidFill>
                <a:latin typeface="Matura MT Script Capitals" pitchFamily="66" charset="0"/>
              </a:rPr>
              <a:t>Gestion Des Accès Concurrents</a:t>
            </a:r>
            <a:r>
              <a:rPr lang="fr-FR" sz="2400" b="1" dirty="0" smtClean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Une </a:t>
            </a:r>
            <a:r>
              <a:rPr lang="fr-FR" dirty="0" smtClean="0"/>
              <a:t>base de données peut être manipulée par </a:t>
            </a:r>
          </a:p>
          <a:p>
            <a:pPr>
              <a:buNone/>
            </a:pPr>
            <a:r>
              <a:rPr lang="fr-FR" dirty="0" smtClean="0"/>
              <a:t>plusieurs </a:t>
            </a:r>
            <a:r>
              <a:rPr lang="fr-FR" dirty="0" smtClean="0"/>
              <a:t>utilisateurs et en même temps. Le SGBD </a:t>
            </a:r>
          </a:p>
          <a:p>
            <a:pPr>
              <a:buNone/>
            </a:pPr>
            <a:r>
              <a:rPr lang="fr-FR" dirty="0" smtClean="0"/>
              <a:t>doit </a:t>
            </a:r>
            <a:r>
              <a:rPr lang="fr-FR" dirty="0" smtClean="0"/>
              <a:t>fournir un processus de gestion des conflits </a:t>
            </a:r>
          </a:p>
          <a:p>
            <a:pPr>
              <a:buNone/>
            </a:pPr>
            <a:r>
              <a:rPr lang="fr-FR" dirty="0" smtClean="0"/>
              <a:t>d’accès </a:t>
            </a:r>
            <a:r>
              <a:rPr lang="fr-FR" dirty="0" smtClean="0"/>
              <a:t>simultané.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1" indent="-342900" algn="l" rtl="0">
              <a:spcBef>
                <a:spcPct val="0"/>
              </a:spcBef>
              <a:buClr>
                <a:srgbClr val="FF0000"/>
              </a:buClr>
              <a:buFont typeface="+mj-lt"/>
              <a:buAutoNum type="arabicPeriod" startAt="5"/>
            </a:pPr>
            <a:r>
              <a:rPr lang="fr-FR" sz="2400" b="1" u="sng" dirty="0">
                <a:solidFill>
                  <a:srgbClr val="00B050"/>
                </a:solidFill>
                <a:latin typeface="Matura MT Script Capitals" pitchFamily="66" charset="0"/>
              </a:rPr>
              <a:t>Confidentialité</a:t>
            </a:r>
            <a:r>
              <a:rPr lang="fr-FR" sz="2400" b="1" dirty="0">
                <a:solidFill>
                  <a:srgbClr val="00B050"/>
                </a:solidFill>
                <a:latin typeface="Matura MT Script Capitals" pitchFamily="66" charset="0"/>
              </a:rPr>
              <a:t> 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 SGBD doit pouvoir accorder à chaque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utilisateur </a:t>
            </a:r>
            <a:r>
              <a:rPr lang="fr-FR" dirty="0" smtClean="0"/>
              <a:t>les taches qu’il peut exercer et </a:t>
            </a:r>
            <a:r>
              <a:rPr lang="fr-FR" dirty="0" smtClean="0"/>
              <a:t>celles</a:t>
            </a:r>
          </a:p>
          <a:p>
            <a:pPr>
              <a:buNone/>
            </a:pPr>
            <a:r>
              <a:rPr lang="fr-FR" smtClean="0"/>
              <a:t>dont il </a:t>
            </a:r>
            <a:r>
              <a:rPr lang="fr-FR" dirty="0" smtClean="0"/>
              <a:t>ne peut pas réaliser, pour assurer la </a:t>
            </a:r>
          </a:p>
          <a:p>
            <a:pPr>
              <a:buNone/>
            </a:pPr>
            <a:r>
              <a:rPr lang="fr-FR" dirty="0" smtClean="0"/>
              <a:t>confidentialité </a:t>
            </a:r>
            <a:r>
              <a:rPr lang="fr-FR" dirty="0" smtClean="0"/>
              <a:t>de la base de </a:t>
            </a:r>
            <a:r>
              <a:rPr lang="fr-FR" dirty="0" smtClean="0"/>
              <a:t>données.</a:t>
            </a: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 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Seul le directeur peut changer l’affectation d’un élève d’une classe à une autre.</a:t>
            </a:r>
          </a:p>
          <a:p>
            <a:pPr>
              <a:buClr>
                <a:srgbClr val="000066"/>
              </a:buClr>
              <a:buFont typeface="Wingdings 2" pitchFamily="18" charset="2"/>
              <a:buChar char="R"/>
            </a:pPr>
            <a:r>
              <a:rPr lang="fr-FR" dirty="0" smtClean="0"/>
              <a:t>Tous les membres du lycée peuvent consulter les informations sur les élèves.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ED1689-1802-4D40-86CF-37A258FB7998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496</Words>
  <Application>Microsoft Office PowerPoint</Application>
  <PresentationFormat>Affichage à l'écran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Oriel</vt:lpstr>
      <vt:lpstr>Chapitre II</vt:lpstr>
      <vt:lpstr>Introduction: </vt:lpstr>
      <vt:lpstr>Définition D’un Système De Gestion De Bases De Données : </vt:lpstr>
      <vt:lpstr>Diapositive 4</vt:lpstr>
      <vt:lpstr>Les Fonctions D’un Système De Gestion De Bases De Données : </vt:lpstr>
      <vt:lpstr>Manipulation Des Données : </vt:lpstr>
      <vt:lpstr>Intégrité Des Données : </vt:lpstr>
      <vt:lpstr>Gestion Des Accès Concurrents : </vt:lpstr>
      <vt:lpstr>Confidentialité : </vt:lpstr>
      <vt:lpstr>Sécurité De Fonctionnement : </vt:lpstr>
      <vt:lpstr>Les Principaux SGBD : </vt:lpstr>
      <vt:lpstr>Cycle De Développement D’Un SGBD : 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neirouz</dc:creator>
  <cp:lastModifiedBy>neirouz</cp:lastModifiedBy>
  <cp:revision>28</cp:revision>
  <dcterms:created xsi:type="dcterms:W3CDTF">2012-10-03T20:24:29Z</dcterms:created>
  <dcterms:modified xsi:type="dcterms:W3CDTF">2012-10-03T21:23:23Z</dcterms:modified>
</cp:coreProperties>
</file>